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intergartenkoeln.pages.dev/wintergarten-als-homeoffice-glasraum-als-arbeitsplatz/" TargetMode="External"/><Relationship Id="rId3" Type="http://schemas.openxmlformats.org/officeDocument/2006/relationships/hyperlink" Target="https://wintergartenkoeln.pages.dev/dateien/minimax-cbf4e9b672fea60099059b4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als Homeoffice: warum Glasraum-Arbeitsplätze mehr brauchen als eine Steckdose · Erklärende Präsentation</a:t>
            </a:r>
          </a:p>
        </p:txBody>
      </p:sp>
      <p:sp>
        <p:nvSpPr>
          <p:cNvPr id="3" name="Content Placeholder 2"/>
          <p:cNvSpPr>
            <a:spLocks noGrp="1"/>
          </p:cNvSpPr>
          <p:nvPr>
            <p:ph idx="1"/>
          </p:nvPr>
        </p:nvSpPr>
        <p:spPr/>
        <p:txBody>
          <a:bodyPr/>
          <a:lstStyle/>
          <a:p>
            <a:r>
              <a:t>Überblick: Terrassenüberdachungen und Carports ergänzen den Wohnwintergarten sinnvoll, weil sie den Übergang zwischen Haus und Garten strukturieren. Beide Bauformen teilen planerische Themen mit dem Glasraumanbau: Dachneigung, Wasserableitung, Statik und Genehmigungspflicht. Wer den Wintergarten als Homeoffice nutzt, profitiert von einer durchdachten Außenanlage, die Zugluft, Nässe und Schmutz vom Arbeitsbereich fernhält. Der folgende Ratgeber beleuchtet die wichtigsten Schnittstellen, damit Carport, Terrassendach und Glasraum als Einheit funktionieren.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Außenstrukturen zum Wintergarten passen</a:t>
            </a:r>
          </a:p>
        </p:txBody>
      </p:sp>
      <p:sp>
        <p:nvSpPr>
          <p:cNvPr id="3" name="Content Placeholder 2"/>
          <p:cNvSpPr>
            <a:spLocks noGrp="1"/>
          </p:cNvSpPr>
          <p:nvPr>
            <p:ph idx="1"/>
          </p:nvPr>
        </p:nvSpPr>
        <p:spPr/>
        <p:txBody>
          <a:bodyPr/>
          <a:lstStyle/>
          <a:p>
            <a:pPr>
              <a:defRPr sz="1800"/>
            </a:pPr>
            <a:r>
              <a:t>Ein Wohnwintergarten steht selten isoliert. Er bildet mit Terrasse, Carport und Gartenanlage ein Zusammenspiel, das bei der Planung mitgedacht werden sollte. Eine Terrassenüberdachung schützt den Zugangsbereich vor Regen, bevor die Haustür oder die Glasfront des Wintergartens erreicht wird. So bleibt der Bodenbelag trocken, Schmutz wird reduziert und der Übergang zwischen Innen und Außen bleibt nutzbar, auch bei schlechtem Wetter. Ein Carport in der Nähe kann Fahrzeug und Fahrräder aufnehmen und damit Flächen freihalten, die sonst für Lagerflächen oder Verkehrswege genutzt würden. Aus baulicher Sicht verbindet alle drei Elemente die Frage, wi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Außenstrukturen zum Wintergarten passen</a:t>
            </a:r>
          </a:p>
        </p:txBody>
      </p:sp>
      <p:sp>
        <p:nvSpPr>
          <p:cNvPr id="3" name="Content Placeholder 2"/>
          <p:cNvSpPr>
            <a:spLocks noGrp="1"/>
          </p:cNvSpPr>
          <p:nvPr>
            <p:ph idx="1"/>
          </p:nvPr>
        </p:nvSpPr>
        <p:spPr/>
        <p:txBody>
          <a:bodyPr/>
          <a:lstStyle/>
          <a:p>
            <a:pPr>
              <a:defRPr sz="1800"/>
            </a:pPr>
            <a:r>
              <a:t>e Regenwasser kontrolliert abgeleitet wird.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und Wasserableitung planen</a:t>
            </a:r>
          </a:p>
        </p:txBody>
      </p:sp>
      <p:sp>
        <p:nvSpPr>
          <p:cNvPr id="3" name="Content Placeholder 2"/>
          <p:cNvSpPr>
            <a:spLocks noGrp="1"/>
          </p:cNvSpPr>
          <p:nvPr>
            <p:ph idx="1"/>
          </p:nvPr>
        </p:nvSpPr>
        <p:spPr/>
        <p:txBody>
          <a:bodyPr/>
          <a:lstStyle/>
          <a:p>
            <a:pPr>
              <a:defRPr sz="1800"/>
            </a:pPr>
            <a:r>
              <a:t>Regenwasser ist bei überdachten Außenflächen ein zentrales Thema. Das Dach einer Terrassenüberdachung fängt Niederschlag auf, der gebündelt abgeleitet werden muss. Ohne funktionierende Rinne und Fallrohr entstehen Feuchteschäden an der Fassade, Pfützen auf der Terrasse oder Erosion am Fundament. Für den Wintergarten bedeutet das: Wenn das Terrassendach direkt an die Glasfront anschließt, muss die Wasserableitung so dimensioniert sein, dass kein Rückstau entsteht. Carports benötigen ebenfalls eine durchdachte Entwässerung, besonders wenn das Dach an eine Garage oder an das Wohnhaus grenzt. Eine mögliche Lösung ist die Nutzung einer Zisterne, 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Regenwasser und Wasserableitung planen</a:t>
            </a:r>
          </a:p>
        </p:txBody>
      </p:sp>
      <p:sp>
        <p:nvSpPr>
          <p:cNvPr id="3" name="Content Placeholder 2"/>
          <p:cNvSpPr>
            <a:spLocks noGrp="1"/>
          </p:cNvSpPr>
          <p:nvPr>
            <p:ph idx="1"/>
          </p:nvPr>
        </p:nvSpPr>
        <p:spPr/>
        <p:txBody>
          <a:bodyPr/>
          <a:lstStyle/>
          <a:p>
            <a:pPr>
              <a:defRPr sz="1800"/>
            </a:pPr>
            <a:r>
              <a:t>ie das gesammelte Regenwasser puffert und bei Bedarf für die Gartenbewässerung bereitstellt.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Statik und Materialwahl bei Überdachungen</a:t>
            </a:r>
          </a:p>
        </p:txBody>
      </p:sp>
      <p:sp>
        <p:nvSpPr>
          <p:cNvPr id="3" name="Content Placeholder 2"/>
          <p:cNvSpPr>
            <a:spLocks noGrp="1"/>
          </p:cNvSpPr>
          <p:nvPr>
            <p:ph idx="1"/>
          </p:nvPr>
        </p:nvSpPr>
        <p:spPr/>
        <p:txBody>
          <a:bodyPr/>
          <a:lstStyle/>
          <a:p>
            <a:pPr>
              <a:defRPr sz="1800"/>
            </a:pPr>
            <a:r>
              <a:t>Die Tragkonstruktion einer Terrassenüberdachung oder eines Carports muss zum Untergrund und zur Windlast passen. Holz bietet warme Optik und gute Verarbeitungsmöglichkeiten, erfordert aber regelmäßigen Schutz vor Feuchtigkeit. Aluminiumprofile sind wartungsarm und schmal, leiten Wärme aber stärker. Stahl verbindet hohe Festigkeit mit schlanker Form, muss aber korrosionsgeschützt werden. Die Wahl des Materials beeinflusst auch die Anschlussdetails zum Wintergarten. Wenn die Überdachung das Glasdach des Wohnwintergartens ergänzt, sollte die Firstlinie aufeinander abgestimmt sein, damit Regenwasser sauber abgeleitet wird und keine Undichtigkeite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Statik und Materialwahl bei Überdachungen</a:t>
            </a:r>
          </a:p>
        </p:txBody>
      </p:sp>
      <p:sp>
        <p:nvSpPr>
          <p:cNvPr id="3" name="Content Placeholder 2"/>
          <p:cNvSpPr>
            <a:spLocks noGrp="1"/>
          </p:cNvSpPr>
          <p:nvPr>
            <p:ph idx="1"/>
          </p:nvPr>
        </p:nvSpPr>
        <p:spPr/>
        <p:txBody>
          <a:bodyPr/>
          <a:lstStyle/>
          <a:p>
            <a:pPr>
              <a:defRPr sz="1800"/>
            </a:pPr>
            <a:r>
              <a:t>n an Stößen entstehen.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Genehmigungswege und Abstände</a:t>
            </a:r>
          </a:p>
        </p:txBody>
      </p:sp>
      <p:sp>
        <p:nvSpPr>
          <p:cNvPr id="3" name="Content Placeholder 2"/>
          <p:cNvSpPr>
            <a:spLocks noGrp="1"/>
          </p:cNvSpPr>
          <p:nvPr>
            <p:ph idx="1"/>
          </p:nvPr>
        </p:nvSpPr>
        <p:spPr/>
        <p:txBody>
          <a:bodyPr/>
          <a:lstStyle/>
          <a:p>
            <a:pPr>
              <a:defRPr sz="1800"/>
            </a:pPr>
            <a:r>
              <a:t>Terrassenüberdachungen und Carports überschreiten in vielen Bundesländern eine bestimmte Größe die Genehmigungsfreiheit. Die Regelungen variieren nach Landesbauordnung und Kommune. Üblicherweise sind flache Dächer bis zu einem bestimmten Neigungswinkel genehmigungsfrei, sofern die Grundfläche unter einem Schwellenwert bleibt. Der Abstand zur Grundstücksgrenze spielt ebenfalls eine Rolle. In bebauten Gebieten kann ein Grenzabstand von 2,50 Metern oder mehr vorgeschrieben sein. Für Wintergärne gelten häufig separate Vorschriften, weil sie beheizbar und damit als Vollbaufläche eingestuft werden können. Eine frühzeitige Anfrage beim zuständigen B</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Genehmigungswege und Abstände</a:t>
            </a:r>
          </a:p>
        </p:txBody>
      </p:sp>
      <p:sp>
        <p:nvSpPr>
          <p:cNvPr id="3" name="Content Placeholder 2"/>
          <p:cNvSpPr>
            <a:spLocks noGrp="1"/>
          </p:cNvSpPr>
          <p:nvPr>
            <p:ph idx="1"/>
          </p:nvPr>
        </p:nvSpPr>
        <p:spPr/>
        <p:txBody>
          <a:bodyPr/>
          <a:lstStyle/>
          <a:p>
            <a:pPr>
              <a:defRPr sz="1800"/>
            </a:pPr>
            <a:r>
              <a:t>auamt schafft Klarheit, bevor Material bestellt wird.</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Terrasse und Wintergarten als Einheit nutzen</a:t>
            </a:r>
          </a:p>
        </p:txBody>
      </p:sp>
      <p:sp>
        <p:nvSpPr>
          <p:cNvPr id="3" name="Content Placeholder 2"/>
          <p:cNvSpPr>
            <a:spLocks noGrp="1"/>
          </p:cNvSpPr>
          <p:nvPr>
            <p:ph idx="1"/>
          </p:nvPr>
        </p:nvSpPr>
        <p:spPr/>
        <p:txBody>
          <a:bodyPr/>
          <a:lstStyle/>
          <a:p>
            <a:pPr>
              <a:defRPr sz="1800"/>
            </a:pPr>
            <a:r>
              <a:t>Wenn Terrassenüberdachung und Wintergarten nebeneinander liegen, entsteht ein fließender Übergang zwischen geschlossenem und offenem Aufenthalt. Am Arbeitsplatz im Wintergarten lässt sich das Klima über Beschattung und Lüftung regulieren; auf der Terrasse darunter wird der Aufenthalt wetterabhängig, aber durch das Dach geschützt. Gartengeräte, Fahrräder oder Werkzeug finden im Carport Platz, ohne dass der Wohnwintergarten als Lagerraum missbraucht wird. So bleibt der Glasraum als Arbeitsplatz funktional, während die Außenanlage den notwendigen Stauraum und Erholungsbereich abdeckt. Wer beide Bereiche von Anfang an aufeinander abstimmt, spart </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Terrasse und Wintergarten als Einheit nutzen</a:t>
            </a:r>
          </a:p>
        </p:txBody>
      </p:sp>
      <p:sp>
        <p:nvSpPr>
          <p:cNvPr id="3" name="Content Placeholder 2"/>
          <p:cNvSpPr>
            <a:spLocks noGrp="1"/>
          </p:cNvSpPr>
          <p:nvPr>
            <p:ph idx="1"/>
          </p:nvPr>
        </p:nvSpPr>
        <p:spPr/>
        <p:txBody>
          <a:bodyPr/>
          <a:lstStyle/>
          <a:p>
            <a:pPr>
              <a:defRPr sz="1800"/>
            </a:pPr>
            <a:r>
              <a:t>sich nachträgliche Kompromisse.</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 als Homeoffice: warum Glasraum-Arbeitsplätze mehr brauchen als eine Steckdose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